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1"/>
  </p:sldMasterIdLst>
  <p:sldIdLst>
    <p:sldId id="256" r:id="rId2"/>
    <p:sldId id="259" r:id="rId3"/>
    <p:sldId id="257" r:id="rId4"/>
    <p:sldId id="258" r:id="rId5"/>
    <p:sldId id="261" r:id="rId6"/>
    <p:sldId id="260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9EA1E-98C4-4A2E-AAC3-800E357DC9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17904" y="1517904"/>
            <a:ext cx="9144000" cy="2798064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96B1FA-5AE6-4D57-B37B-4AA0216007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17904" y="4572000"/>
            <a:ext cx="9144000" cy="1527048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1F49B66-DBC3-45EE-A6E1-DE10A6C18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3F9AFA87-1417-4992-ABD9-27C3BC8CC883}" type="datetimeFigureOut">
              <a:rPr lang="en-US" smtClean="0"/>
              <a:pPr algn="r"/>
              <a:t>20-Jul-22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1085F0-1967-4B4F-9824-58E9F2E05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AEDEE5-31B5-4868-8C16-47FF43E27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pPr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737596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4C5BB2-C09C-49B0-BAFA-DE1801CD3E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A47C21-944D-47FE-9519-A255188371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7CE36D-6B7B-4D5E-831E-34A4286D6E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20-Jul-22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2AD668-6E19-425C-88F7-AF4220662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905C53-CF7C-4936-9E35-1BEBD6836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4222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146C78-A717-4E1F-A742-FD5AECA03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517904"/>
            <a:ext cx="91440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A1270D-CCAE-4437-A0C0-052D111DFC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17904" y="4572000"/>
            <a:ext cx="91440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9F006A-7EEE-4DB0-8F92-D34C0D46C3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20-Jul-22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A3F2ED-2B0E-44A9-8603-286CA0634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4D801C-6B4E-40B6-9D6E-558192264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3773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446AA-9418-4C3E-901B-8E2806122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997482-2CA6-4707-976E-6FD4B57BFE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17904" y="2980944"/>
            <a:ext cx="4334256" cy="31181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909652-DD12-479C-B639-9452CBA8C0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36792" y="2980944"/>
            <a:ext cx="4334256" cy="31181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0EC7A6-AFB1-4989-A0B4-B422D5B2C6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20-Jul-22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D2117C-B497-4647-A66B-1887750FB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E8C7AF-5092-416B-B61C-F41D3C573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16486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90CDE0-3FEB-42A0-8BCC-7DADE7D4A6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17905" y="2944368"/>
            <a:ext cx="4334256" cy="606026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778B8B-E9A3-44BE-85A6-3E316659A9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17904" y="3644987"/>
            <a:ext cx="4334256" cy="24496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0BF1BCA-A435-4779-A6FE-15207141F5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36792" y="2944368"/>
            <a:ext cx="4334256" cy="606026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49B1923-9749-49E3-88FA-75C326E671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36792" y="3644987"/>
            <a:ext cx="4334256" cy="24496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F3A70F0-5AFA-4C5A-812B-220C6A38D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20-Jul-22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6AF721-83FE-4B57-B910-C395D23FD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56A5893-52F1-44A1-AE8E-CF094DB41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D9D22302-83E3-4E22-93DF-1E5D463B6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17827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ED85A6-A4E6-4160-BE43-8146A9894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BA24A80-0792-4B3B-BB5A-8B2BD91095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20-Jul-22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26116E-7A6D-485F-9FA2-25F94D4F40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09ADCC-C5F2-4D90-B153-93DF55858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73761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7862271-51F6-4122-9709-D279042F8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20-Jul-22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2CFE08-03FE-487B-8963-9FAD3049C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935A50-18AE-4CB1-BB10-1CBDD8A7C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4039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11F683-796D-458C-9B32-A385D604DB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517904"/>
            <a:ext cx="3145536" cy="1792224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B1F0BD-641B-4148-BCB3-2704218C80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0952" y="1517904"/>
            <a:ext cx="5330952" cy="458114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28C843-B846-4456-9720-71B7D4FF40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17904" y="3483864"/>
            <a:ext cx="3145536" cy="2615184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3A3A03-31BD-4E7E-879A-A1C7184970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20-Jul-22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A39078-7D38-4851-A363-B6BC179A50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1FF25E-A25D-47AA-94EB-580A74F01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4413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EE83B4-9B31-4F73-9767-163636522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517904"/>
            <a:ext cx="3145536" cy="1792224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C7CFC30-8163-47A0-A97F-3F2C3A3BE7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49240" y="764032"/>
            <a:ext cx="6089904" cy="5330952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F1B390-0C23-466E-987C-26420A5F09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17904" y="3483864"/>
            <a:ext cx="3145536" cy="2615184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C9CA7C-B9D0-4A72-8061-1E02AA15FE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20-Jul-22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3EFC84-C9FE-4BFA-9B4E-4516A1362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01A469-3EFC-4F94-8482-378582E1C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5826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DF9454-6F74-46A8-B299-4AF451BFB9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F55CA9-A0BD-4609-9307-BAF987B262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5E4293-851E-4FA2-BFF2-B646A4236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20-Jul-22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A907F5-F26D-4A91-8D70-AB54F8B43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8ACBD8-D942-449E-A2B8-358CD1365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7936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DA50897-0C2E-420B-9A38-A8D5C1D727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450317" y="1517904"/>
            <a:ext cx="2220731" cy="454678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DB2173-32A5-4677-A08F-DAB8FD430D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17904" y="1517904"/>
            <a:ext cx="6562553" cy="454678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DB124D-B801-4A6A-9DAF-EBC1B98FE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20-Jul-22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DAF8DF-2544-45A5-B62B-BB7948FCC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AC232D-131E-4BE6-8E2E-BAF5A3084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4104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B1D84C-7934-4E5B-B6E4-A1D6EC299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517904"/>
            <a:ext cx="9144000" cy="1344168"/>
          </a:xfrm>
          <a:prstGeom prst="rect">
            <a:avLst/>
          </a:prstGeom>
        </p:spPr>
        <p:txBody>
          <a:bodyPr lIns="109728" tIns="109728" rIns="109728" bIns="91440"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A990F-40AC-447A-964A-840C94A647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17904" y="2971800"/>
            <a:ext cx="9144000" cy="3127248"/>
          </a:xfrm>
          <a:prstGeom prst="rect">
            <a:avLst/>
          </a:prstGeom>
        </p:spPr>
        <p:txBody>
          <a:bodyPr lIns="109728" tIns="109728" rIns="109728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D832A1-FFBA-48B6-B2D0-E5414F1283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05672" y="6400800"/>
            <a:ext cx="1865376" cy="365125"/>
          </a:xfrm>
          <a:prstGeom prst="rect">
            <a:avLst/>
          </a:prstGeom>
        </p:spPr>
        <p:txBody>
          <a:bodyPr lIns="109728" tIns="109728" rIns="109728" bIns="91440" anchor="ctr"/>
          <a:lstStyle>
            <a:lvl1pPr algn="r">
              <a:defRPr sz="1000" spc="70">
                <a:solidFill>
                  <a:schemeClr val="tx1"/>
                </a:solidFill>
              </a:defRPr>
            </a:lvl1pPr>
          </a:lstStyle>
          <a:p>
            <a:pPr algn="r"/>
            <a:fld id="{3F9AFA87-1417-4992-ABD9-27C3BC8CC883}" type="datetimeFigureOut">
              <a:rPr lang="en-US" smtClean="0"/>
              <a:pPr algn="r"/>
              <a:t>20-Jul-22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933EC1-4EE2-4453-841C-CFDFE70894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8952" y="6400800"/>
            <a:ext cx="6099048" cy="365125"/>
          </a:xfrm>
          <a:prstGeom prst="rect">
            <a:avLst/>
          </a:prstGeom>
        </p:spPr>
        <p:txBody>
          <a:bodyPr lIns="109728" tIns="109728" rIns="109728" bIns="91440" anchor="ctr"/>
          <a:lstStyle>
            <a:lvl1pPr algn="l">
              <a:defRPr sz="1000" spc="70">
                <a:solidFill>
                  <a:schemeClr val="tx1"/>
                </a:solidFill>
              </a:defRPr>
            </a:lvl1pPr>
          </a:lstStyle>
          <a:p>
            <a:endParaRPr lang="en-US" sz="10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CEBA78-E732-44EF-BA0B-FC42F79313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99648" y="6400800"/>
            <a:ext cx="530352" cy="365125"/>
          </a:xfrm>
          <a:prstGeom prst="rect">
            <a:avLst/>
          </a:prstGeom>
        </p:spPr>
        <p:txBody>
          <a:bodyPr lIns="109728" tIns="109728" rIns="109728" bIns="91440" anchor="ctr"/>
          <a:lstStyle>
            <a:lvl1pPr algn="r">
              <a:defRPr sz="1000" b="1" spc="70">
                <a:solidFill>
                  <a:schemeClr val="tx1"/>
                </a:solidFill>
              </a:defRPr>
            </a:lvl1pPr>
          </a:lstStyle>
          <a:p>
            <a:fld id="{CB1E4CB7-CB13-4810-BF18-BE31AFC64F93}" type="slidenum">
              <a:rPr lang="en-US" smtClean="0"/>
              <a:pPr/>
              <a:t>‹#›</a:t>
            </a:fld>
            <a:endParaRPr lang="en-US" sz="100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9306479-8C4D-4E4A-A330-DFC80A8A01BE}"/>
              </a:ext>
            </a:extLst>
          </p:cNvPr>
          <p:cNvSpPr/>
          <p:nvPr/>
        </p:nvSpPr>
        <p:spPr>
          <a:xfrm>
            <a:off x="0" y="0"/>
            <a:ext cx="12192000" cy="6105524"/>
          </a:xfrm>
          <a:custGeom>
            <a:avLst/>
            <a:gdLst>
              <a:gd name="connsiteX0" fmla="*/ 0 w 12192000"/>
              <a:gd name="connsiteY0" fmla="*/ 0 h 6105524"/>
              <a:gd name="connsiteX1" fmla="*/ 12192000 w 12192000"/>
              <a:gd name="connsiteY1" fmla="*/ 0 h 6105524"/>
              <a:gd name="connsiteX2" fmla="*/ 12192000 w 12192000"/>
              <a:gd name="connsiteY2" fmla="*/ 6105524 h 6105524"/>
              <a:gd name="connsiteX3" fmla="*/ 11435080 w 12192000"/>
              <a:gd name="connsiteY3" fmla="*/ 6105524 h 6105524"/>
              <a:gd name="connsiteX4" fmla="*/ 11435080 w 12192000"/>
              <a:gd name="connsiteY4" fmla="*/ 771523 h 6105524"/>
              <a:gd name="connsiteX5" fmla="*/ 767080 w 12192000"/>
              <a:gd name="connsiteY5" fmla="*/ 771523 h 6105524"/>
              <a:gd name="connsiteX6" fmla="*/ 767080 w 12192000"/>
              <a:gd name="connsiteY6" fmla="*/ 6105524 h 6105524"/>
              <a:gd name="connsiteX7" fmla="*/ 0 w 12192000"/>
              <a:gd name="connsiteY7" fmla="*/ 6105524 h 6105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105524">
                <a:moveTo>
                  <a:pt x="0" y="0"/>
                </a:moveTo>
                <a:lnTo>
                  <a:pt x="12192000" y="0"/>
                </a:lnTo>
                <a:lnTo>
                  <a:pt x="12192000" y="6105524"/>
                </a:lnTo>
                <a:lnTo>
                  <a:pt x="11435080" y="6105524"/>
                </a:lnTo>
                <a:lnTo>
                  <a:pt x="11435080" y="771523"/>
                </a:lnTo>
                <a:lnTo>
                  <a:pt x="767080" y="771523"/>
                </a:lnTo>
                <a:lnTo>
                  <a:pt x="767080" y="6105524"/>
                </a:lnTo>
                <a:lnTo>
                  <a:pt x="0" y="6105524"/>
                </a:lnTo>
                <a:close/>
              </a:path>
            </a:pathLst>
          </a:cu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246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200" b="1" kern="1200" spc="12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5760" indent="-365760" algn="l" defTabSz="914400" rtl="0" eaLnBrk="1" latinLnBrk="0" hangingPunct="1">
        <a:lnSpc>
          <a:spcPct val="105000"/>
        </a:lnSpc>
        <a:spcBef>
          <a:spcPts val="900"/>
        </a:spcBef>
        <a:buClr>
          <a:schemeClr val="accent5"/>
        </a:buClr>
        <a:buFont typeface="Avenir Next LT Pro" panose="020B0504020202020204" pitchFamily="34" charset="0"/>
        <a:buChar char="+"/>
        <a:defRPr sz="2600" kern="1200" spc="50">
          <a:solidFill>
            <a:schemeClr val="tx1"/>
          </a:solidFill>
          <a:latin typeface="+mn-lt"/>
          <a:ea typeface="+mn-ea"/>
          <a:cs typeface="+mn-cs"/>
        </a:defRPr>
      </a:lvl1pPr>
      <a:lvl2pPr marL="365760" indent="0" algn="l" defTabSz="914400" rtl="0" eaLnBrk="1" latinLnBrk="0" hangingPunct="1">
        <a:lnSpc>
          <a:spcPct val="105000"/>
        </a:lnSpc>
        <a:spcBef>
          <a:spcPts val="900"/>
        </a:spcBef>
        <a:buFont typeface="Arial" panose="020B0604020202020204" pitchFamily="34" charset="0"/>
        <a:buNone/>
        <a:defRPr sz="2000" kern="1200" spc="5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640080" indent="-274320" algn="l" defTabSz="914400" rtl="0" eaLnBrk="1" latinLnBrk="0" hangingPunct="1">
        <a:lnSpc>
          <a:spcPct val="105000"/>
        </a:lnSpc>
        <a:spcBef>
          <a:spcPts val="600"/>
        </a:spcBef>
        <a:buClr>
          <a:schemeClr val="accent5"/>
        </a:buClr>
        <a:buFont typeface="Avenir Next LT Pro" panose="020B0504020202020204" pitchFamily="34" charset="0"/>
        <a:buChar char="+"/>
        <a:defRPr sz="2000" kern="1200" spc="50">
          <a:solidFill>
            <a:schemeClr val="tx1"/>
          </a:solidFill>
          <a:latin typeface="+mn-lt"/>
          <a:ea typeface="+mn-ea"/>
          <a:cs typeface="+mn-cs"/>
        </a:defRPr>
      </a:lvl3pPr>
      <a:lvl4pPr marL="640080" indent="0" algn="l" defTabSz="914400" rtl="0" eaLnBrk="1" latinLnBrk="0" hangingPunct="1">
        <a:lnSpc>
          <a:spcPct val="105000"/>
        </a:lnSpc>
        <a:spcBef>
          <a:spcPts val="600"/>
        </a:spcBef>
        <a:buFontTx/>
        <a:buNone/>
        <a:defRPr sz="1800" i="1" kern="1200" spc="5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886968" indent="-274320" algn="l" defTabSz="914400" rtl="0" eaLnBrk="1" latinLnBrk="0" hangingPunct="1">
        <a:lnSpc>
          <a:spcPct val="105000"/>
        </a:lnSpc>
        <a:spcBef>
          <a:spcPts val="600"/>
        </a:spcBef>
        <a:buClr>
          <a:schemeClr val="accent5"/>
        </a:buClr>
        <a:buFont typeface="Avenir Next LT Pro" panose="020B0504020202020204" pitchFamily="34" charset="0"/>
        <a:buChar char="+"/>
        <a:defRPr sz="1800" kern="1200" spc="5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B45BA4C-9B54-4496-821F-9E0985CA9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036DDE3-6FF2-6F95-9670-D1985B83DF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743804"/>
            <a:ext cx="4102609" cy="3793482"/>
          </a:xfrm>
        </p:spPr>
        <p:txBody>
          <a:bodyPr anchor="ctr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5100" dirty="0"/>
              <a:t>Statistical Definition of Entropy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92B4D0-D771-43BE-914C-10C5E9F91E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0" y="4691564"/>
            <a:ext cx="4102609" cy="1422631"/>
          </a:xfrm>
        </p:spPr>
        <p:txBody>
          <a:bodyPr>
            <a:normAutofit/>
          </a:bodyPr>
          <a:lstStyle/>
          <a:p>
            <a:pPr algn="l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FC0AF6E-4C4C-9897-B70A-4D1C8C1473B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2"/>
          <a:stretch/>
        </p:blipFill>
        <p:spPr>
          <a:xfrm>
            <a:off x="5349241" y="10"/>
            <a:ext cx="6842759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3764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4C783D-670C-1EE8-EF01-203C47FB66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517904"/>
            <a:ext cx="9144000" cy="893992"/>
          </a:xfrm>
        </p:spPr>
        <p:txBody>
          <a:bodyPr/>
          <a:lstStyle/>
          <a:p>
            <a:r>
              <a:rPr lang="en-US" dirty="0"/>
              <a:t>Entropy: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FB3492-17FE-215C-5260-20C954F953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17904" y="2411897"/>
            <a:ext cx="9144000" cy="3871672"/>
          </a:xfrm>
        </p:spPr>
        <p:txBody>
          <a:bodyPr/>
          <a:lstStyle/>
          <a:p>
            <a:r>
              <a:rPr lang="en-US" dirty="0"/>
              <a:t>Entropy is a measure of molecular disorder.</a:t>
            </a:r>
          </a:p>
          <a:p>
            <a:r>
              <a:rPr lang="en-US" b="0" i="0" dirty="0">
                <a:solidFill>
                  <a:srgbClr val="3B3835"/>
                </a:solidFill>
                <a:effectLst/>
                <a:latin typeface="Source Sans Pro" panose="020B0503030403020204" pitchFamily="34" charset="0"/>
              </a:rPr>
              <a:t>Greater is disorder of molecular motion greater is the entropy.  </a:t>
            </a:r>
          </a:p>
          <a:p>
            <a:r>
              <a:rPr lang="en-US" b="0" i="0" dirty="0">
                <a:solidFill>
                  <a:srgbClr val="3B3835"/>
                </a:solidFill>
                <a:effectLst/>
                <a:latin typeface="Source Sans Pro" panose="020B0503030403020204" pitchFamily="34" charset="0"/>
              </a:rPr>
              <a:t>The connection between statistical mechanics is provided by entropy. </a:t>
            </a:r>
          </a:p>
          <a:p>
            <a:r>
              <a:rPr lang="en-US" b="0" i="0" dirty="0">
                <a:solidFill>
                  <a:srgbClr val="3B3835"/>
                </a:solidFill>
                <a:effectLst/>
                <a:latin typeface="Source Sans Pro" panose="020B0503030403020204" pitchFamily="34" charset="0"/>
              </a:rPr>
              <a:t> Natural processes tend to move toward a state of greater disorder.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42225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AA2E9E-7486-9C98-4048-D319A67137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6191" y="1517904"/>
            <a:ext cx="9495713" cy="756373"/>
          </a:xfrm>
        </p:spPr>
        <p:txBody>
          <a:bodyPr/>
          <a:lstStyle/>
          <a:p>
            <a:r>
              <a:rPr lang="en-US" b="0" i="0" dirty="0">
                <a:solidFill>
                  <a:srgbClr val="444444"/>
                </a:solidFill>
                <a:effectLst/>
                <a:latin typeface="Open Sans" panose="020B0606030504020204" pitchFamily="34" charset="0"/>
              </a:rPr>
              <a:t> </a:t>
            </a:r>
            <a:r>
              <a:rPr lang="en-US" b="1" i="0" dirty="0">
                <a:solidFill>
                  <a:srgbClr val="444444"/>
                </a:solidFill>
                <a:effectLst/>
                <a:latin typeface="Open Sans" panose="020B0606030504020204" pitchFamily="34" charset="0"/>
              </a:rPr>
              <a:t>Statistical Definition of Entropy: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9B2C5B0-F0CF-FAEF-F6F8-249BFD44416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517904" y="2274277"/>
                <a:ext cx="9144000" cy="3824771"/>
              </a:xfrm>
            </p:spPr>
            <p:txBody>
              <a:bodyPr/>
              <a:lstStyle/>
              <a:p>
                <a:r>
                  <a:rPr lang="en-US" b="0" i="0" dirty="0">
                    <a:solidFill>
                      <a:srgbClr val="444444"/>
                    </a:solidFill>
                    <a:effectLst/>
                    <a:latin typeface="Open Sans" panose="020B0606030504020204" pitchFamily="34" charset="0"/>
                  </a:rPr>
                  <a:t>Statistically the Entropy S of a system is the product of the natural logarithm of thermodynamics probability W and Boltzmann Constant k</a:t>
                </a:r>
              </a:p>
              <a:p>
                <a:pPr marL="0" indent="0">
                  <a:buNone/>
                </a:pPr>
                <a:r>
                  <a:rPr lang="en-US" b="0" i="0" dirty="0">
                    <a:solidFill>
                      <a:srgbClr val="444444"/>
                    </a:solidFill>
                    <a:effectLst/>
                    <a:latin typeface="Open Sans" panose="020B0606030504020204" pitchFamily="34" charset="0"/>
                  </a:rPr>
                  <a:t>                            S = k ln W</a:t>
                </a:r>
              </a:p>
              <a:p>
                <a:r>
                  <a:rPr lang="en-US" b="0" i="0" dirty="0">
                    <a:solidFill>
                      <a:srgbClr val="444444"/>
                    </a:solidFill>
                    <a:effectLst/>
                    <a:latin typeface="Open Sans" panose="020B0606030504020204" pitchFamily="34" charset="0"/>
                  </a:rPr>
                  <a:t> Entropy in the state of equilibrium of system is given by</a:t>
                </a:r>
              </a:p>
              <a:p>
                <a:pPr marL="0" indent="0">
                  <a:buNone/>
                </a:pPr>
                <a:r>
                  <a:rPr lang="en-US" dirty="0">
                    <a:solidFill>
                      <a:srgbClr val="444444"/>
                    </a:solidFill>
                    <a:latin typeface="Open Sans" panose="020B0606030504020204" pitchFamily="34" charset="0"/>
                  </a:rPr>
                  <a:t>                            </a:t>
                </a:r>
                <a:r>
                  <a:rPr lang="en-US" b="0" i="0" dirty="0">
                    <a:solidFill>
                      <a:srgbClr val="444444"/>
                    </a:solidFill>
                    <a:effectLst/>
                    <a:latin typeface="Open Sans" panose="020B0606030504020204" pitchFamily="34" charset="0"/>
                  </a:rPr>
                  <a:t>S = K ln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444444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444444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444444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𝑀𝑎𝑥</m:t>
                        </m:r>
                      </m:sub>
                    </m:sSub>
                  </m:oMath>
                </a14:m>
                <a:r>
                  <a:rPr lang="en-US" b="0" i="0" dirty="0">
                    <a:solidFill>
                      <a:srgbClr val="444444"/>
                    </a:solidFill>
                    <a:effectLst/>
                    <a:latin typeface="Open Sans" panose="020B0606030504020204" pitchFamily="34" charset="0"/>
                  </a:rPr>
                  <a:t>)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9B2C5B0-F0CF-FAEF-F6F8-249BFD44416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17904" y="2274277"/>
                <a:ext cx="9144000" cy="3824771"/>
              </a:xfrm>
              <a:blipFill>
                <a:blip r:embed="rId2"/>
                <a:stretch>
                  <a:fillRect l="-1000" r="-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754919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1B8FE5-A9B7-C444-42E5-2C13B070F4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232452"/>
            <a:ext cx="9144000" cy="967409"/>
          </a:xfrm>
        </p:spPr>
        <p:txBody>
          <a:bodyPr/>
          <a:lstStyle/>
          <a:p>
            <a:r>
              <a:rPr lang="en-US" b="1" i="0" dirty="0">
                <a:solidFill>
                  <a:srgbClr val="444444"/>
                </a:solidFill>
                <a:effectLst/>
                <a:latin typeface="Open Sans" panose="020B0606030504020204" pitchFamily="34" charset="0"/>
              </a:rPr>
              <a:t>Change of Entropy of a system: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C7A51B-6440-5216-B9AB-81A6924721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17904" y="2199862"/>
            <a:ext cx="9144000" cy="4658140"/>
          </a:xfrm>
        </p:spPr>
        <p:txBody>
          <a:bodyPr/>
          <a:lstStyle/>
          <a:p>
            <a:r>
              <a:rPr lang="en-US" b="0" i="0" dirty="0">
                <a:solidFill>
                  <a:srgbClr val="444444"/>
                </a:solidFill>
                <a:effectLst/>
                <a:latin typeface="Open Sans" panose="020B0606030504020204" pitchFamily="34" charset="0"/>
              </a:rPr>
              <a:t>The thermodynamic probability W is a function of no. of particles (n) (which is function of µ amount of substance, the total no. of available phase space cells (which in turn depends upon the volume) and the energy u of the system.</a:t>
            </a:r>
          </a:p>
          <a:p>
            <a:pPr marL="0" indent="0">
              <a:buNone/>
            </a:pPr>
            <a:r>
              <a:rPr lang="en-US" dirty="0">
                <a:solidFill>
                  <a:srgbClr val="444444"/>
                </a:solidFill>
                <a:latin typeface="Open Sans" panose="020B0606030504020204" pitchFamily="34" charset="0"/>
              </a:rPr>
              <a:t>                       </a:t>
            </a:r>
            <a:r>
              <a:rPr lang="en-US" b="0" i="0" dirty="0">
                <a:solidFill>
                  <a:srgbClr val="444444"/>
                </a:solidFill>
                <a:effectLst/>
                <a:latin typeface="Open Sans" panose="020B0606030504020204" pitchFamily="34" charset="0"/>
              </a:rPr>
              <a:t>S = f (u, v, µ)</a:t>
            </a:r>
          </a:p>
          <a:p>
            <a:r>
              <a:rPr lang="en-US" b="0" i="0" dirty="0">
                <a:solidFill>
                  <a:srgbClr val="444444"/>
                </a:solidFill>
                <a:effectLst/>
                <a:latin typeface="Open Sans" panose="020B0606030504020204" pitchFamily="34" charset="0"/>
              </a:rPr>
              <a:t>Therefore entropy s, is also a function of µ, v, u. </a:t>
            </a:r>
          </a:p>
          <a:p>
            <a:pPr marL="0" indent="0">
              <a:buNone/>
            </a:pPr>
            <a:r>
              <a:rPr lang="en-US" b="0" i="0" dirty="0">
                <a:solidFill>
                  <a:srgbClr val="444444"/>
                </a:solidFill>
                <a:effectLst/>
                <a:latin typeface="Open Sans" panose="020B0606030504020204" pitchFamily="34" charset="0"/>
              </a:rPr>
              <a:t>So the entropy of the system can be changed by changing the energy µ.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43541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A0EAB7-E847-F940-78F7-47A5CC1E46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0" dirty="0">
                <a:solidFill>
                  <a:srgbClr val="444444"/>
                </a:solidFill>
                <a:effectLst/>
                <a:latin typeface="Open Sans" panose="020B0606030504020204" pitchFamily="34" charset="0"/>
              </a:rPr>
              <a:t>Additive Nature of Entropy: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50C292-F835-1213-40B1-EE8ECEB397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17904" y="2391508"/>
            <a:ext cx="9144000" cy="3707540"/>
          </a:xfrm>
        </p:spPr>
        <p:txBody>
          <a:bodyPr/>
          <a:lstStyle/>
          <a:p>
            <a:r>
              <a:rPr lang="en-US" b="0" i="0" dirty="0">
                <a:solidFill>
                  <a:srgbClr val="444444"/>
                </a:solidFill>
                <a:effectLst/>
                <a:latin typeface="Open Sans" panose="020B0606030504020204" pitchFamily="34" charset="0"/>
              </a:rPr>
              <a:t>S1 and S2 be entropies of the sub-systems A and B respectively.</a:t>
            </a:r>
          </a:p>
          <a:p>
            <a:pPr marL="0" indent="0">
              <a:buNone/>
            </a:pPr>
            <a:r>
              <a:rPr lang="en-US" dirty="0">
                <a:solidFill>
                  <a:srgbClr val="444444"/>
                </a:solidFill>
                <a:latin typeface="Open Sans" panose="020B0606030504020204" pitchFamily="34" charset="0"/>
              </a:rPr>
              <a:t>               </a:t>
            </a:r>
            <a:r>
              <a:rPr lang="en-US" b="0" i="0" dirty="0">
                <a:solidFill>
                  <a:srgbClr val="444444"/>
                </a:solidFill>
                <a:effectLst/>
                <a:latin typeface="Open Sans" panose="020B0606030504020204" pitchFamily="34" charset="0"/>
              </a:rPr>
              <a:t>S = S1 + S2</a:t>
            </a:r>
          </a:p>
          <a:p>
            <a:r>
              <a:rPr lang="en-US" b="0" i="0" dirty="0">
                <a:solidFill>
                  <a:srgbClr val="444444"/>
                </a:solidFill>
                <a:effectLst/>
                <a:latin typeface="Open Sans" panose="020B0606030504020204" pitchFamily="34" charset="0"/>
              </a:rPr>
              <a:t>In general, the entropy of the system is given by the summation of entropies of all the subsystems of the system.</a:t>
            </a:r>
          </a:p>
          <a:p>
            <a:pPr marL="0" indent="0">
              <a:buNone/>
            </a:pPr>
            <a:r>
              <a:rPr lang="en-US" dirty="0">
                <a:solidFill>
                  <a:srgbClr val="444444"/>
                </a:solidFill>
                <a:latin typeface="Open Sans" panose="020B0606030504020204" pitchFamily="34" charset="0"/>
              </a:rPr>
              <a:t>         </a:t>
            </a:r>
            <a:r>
              <a:rPr lang="en-US" b="0" i="0" dirty="0">
                <a:solidFill>
                  <a:srgbClr val="444444"/>
                </a:solidFill>
                <a:effectLst/>
                <a:latin typeface="Open Sans" panose="020B0606030504020204" pitchFamily="34" charset="0"/>
              </a:rPr>
              <a:t>i.e. S = ∑ Si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46373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7F5B38-4022-2C3A-4527-FE0D76BBFE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517904"/>
            <a:ext cx="9144000" cy="721713"/>
          </a:xfrm>
        </p:spPr>
        <p:txBody>
          <a:bodyPr/>
          <a:lstStyle/>
          <a:p>
            <a:r>
              <a:rPr lang="en-US" dirty="0">
                <a:solidFill>
                  <a:srgbClr val="444444"/>
                </a:solidFill>
                <a:latin typeface="Open Sans" panose="020B0606030504020204" pitchFamily="34" charset="0"/>
              </a:rPr>
              <a:t>Third Law of Thermodynamics</a:t>
            </a:r>
            <a:r>
              <a:rPr lang="en-US" b="1" i="0" dirty="0">
                <a:solidFill>
                  <a:srgbClr val="444444"/>
                </a:solidFill>
                <a:effectLst/>
                <a:latin typeface="Open Sans" panose="020B0606030504020204" pitchFamily="34" charset="0"/>
              </a:rPr>
              <a:t>: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FB87FC-3755-625E-5CCE-7E289D5E5B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17904" y="2332383"/>
            <a:ext cx="9144000" cy="3766665"/>
          </a:xfrm>
        </p:spPr>
        <p:txBody>
          <a:bodyPr/>
          <a:lstStyle/>
          <a:p>
            <a:r>
              <a:rPr lang="en-US" b="0" i="0" dirty="0">
                <a:solidFill>
                  <a:srgbClr val="444444"/>
                </a:solidFill>
                <a:effectLst/>
                <a:latin typeface="Open Sans" panose="020B0606030504020204" pitchFamily="34" charset="0"/>
              </a:rPr>
              <a:t>Thermodynamics probability W decreases with the decrease of temp.</a:t>
            </a:r>
          </a:p>
          <a:p>
            <a:r>
              <a:rPr lang="en-US" b="0" i="0" dirty="0">
                <a:solidFill>
                  <a:srgbClr val="444444"/>
                </a:solidFill>
                <a:effectLst/>
                <a:latin typeface="Open Sans" panose="020B0606030504020204" pitchFamily="34" charset="0"/>
              </a:rPr>
              <a:t>The minimum possible temperature is called the absolute zero. </a:t>
            </a:r>
          </a:p>
          <a:p>
            <a:pPr marL="0" indent="0">
              <a:buNone/>
            </a:pPr>
            <a:r>
              <a:rPr lang="en-US" dirty="0">
                <a:solidFill>
                  <a:srgbClr val="444444"/>
                </a:solidFill>
                <a:latin typeface="Open Sans" panose="020B0606030504020204" pitchFamily="34" charset="0"/>
              </a:rPr>
              <a:t>                           </a:t>
            </a:r>
            <a:r>
              <a:rPr lang="en-US" b="0" i="0" dirty="0">
                <a:solidFill>
                  <a:srgbClr val="444444"/>
                </a:solidFill>
                <a:effectLst/>
                <a:latin typeface="Open Sans" panose="020B0606030504020204" pitchFamily="34" charset="0"/>
              </a:rPr>
              <a:t>S = k log W</a:t>
            </a:r>
          </a:p>
          <a:p>
            <a:pPr marL="0" indent="0">
              <a:buNone/>
            </a:pPr>
            <a:r>
              <a:rPr lang="en-US" dirty="0">
                <a:solidFill>
                  <a:srgbClr val="444444"/>
                </a:solidFill>
                <a:latin typeface="Open Sans" panose="020B0606030504020204" pitchFamily="34" charset="0"/>
              </a:rPr>
              <a:t> </a:t>
            </a:r>
            <a:r>
              <a:rPr lang="en-US" b="0" i="0" dirty="0">
                <a:solidFill>
                  <a:srgbClr val="444444"/>
                </a:solidFill>
                <a:effectLst/>
                <a:latin typeface="Open Sans" panose="020B0606030504020204" pitchFamily="34" charset="0"/>
              </a:rPr>
              <a:t>When W = 1, S=0</a:t>
            </a:r>
          </a:p>
          <a:p>
            <a:r>
              <a:rPr lang="en-US" dirty="0">
                <a:solidFill>
                  <a:srgbClr val="444444"/>
                </a:solidFill>
                <a:latin typeface="Open Sans" panose="020B0606030504020204" pitchFamily="34" charset="0"/>
              </a:rPr>
              <a:t> </a:t>
            </a:r>
            <a:r>
              <a:rPr lang="en-US" b="0" i="0" dirty="0">
                <a:solidFill>
                  <a:srgbClr val="444444"/>
                </a:solidFill>
                <a:effectLst/>
                <a:latin typeface="Open Sans" panose="020B0606030504020204" pitchFamily="34" charset="0"/>
              </a:rPr>
              <a:t>The absolute zero temperature is 0 kelvin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6698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4E080-FFC4-53AA-25A0-E403841C5B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444444"/>
                </a:solidFill>
                <a:effectLst/>
                <a:latin typeface="Open Sans" panose="020B0606030504020204" pitchFamily="34" charset="0"/>
              </a:rPr>
              <a:t> </a:t>
            </a:r>
            <a:r>
              <a:rPr lang="en-US" b="1" i="0" dirty="0">
                <a:solidFill>
                  <a:srgbClr val="444444"/>
                </a:solidFill>
                <a:effectLst/>
                <a:latin typeface="Open Sans" panose="020B0606030504020204" pitchFamily="34" charset="0"/>
              </a:rPr>
              <a:t>Principle of increase of entropy: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A4389F-5DDE-149E-BCE5-9248256450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17904" y="2971800"/>
            <a:ext cx="9144000" cy="3358662"/>
          </a:xfrm>
        </p:spPr>
        <p:txBody>
          <a:bodyPr/>
          <a:lstStyle/>
          <a:p>
            <a:r>
              <a:rPr lang="en-US" b="0" i="0" dirty="0">
                <a:solidFill>
                  <a:srgbClr val="444444"/>
                </a:solidFill>
                <a:effectLst/>
                <a:latin typeface="Open Sans" panose="020B0606030504020204" pitchFamily="34" charset="0"/>
              </a:rPr>
              <a:t>A natural process always takes place in such a direction as to cause an increase in the entropy of the system and surroundings. </a:t>
            </a:r>
          </a:p>
          <a:p>
            <a:r>
              <a:rPr lang="en-US" b="0" i="0" dirty="0">
                <a:solidFill>
                  <a:srgbClr val="444444"/>
                </a:solidFill>
                <a:effectLst/>
                <a:latin typeface="Open Sans" panose="020B0606030504020204" pitchFamily="34" charset="0"/>
              </a:rPr>
              <a:t>In an isolated system the entropy of the system always tends to increase.</a:t>
            </a:r>
          </a:p>
          <a:p>
            <a:r>
              <a:rPr lang="en-US" b="0" i="0" dirty="0">
                <a:solidFill>
                  <a:srgbClr val="444444"/>
                </a:solidFill>
                <a:effectLst/>
                <a:latin typeface="Open Sans" panose="020B0606030504020204" pitchFamily="34" charset="0"/>
              </a:rPr>
              <a:t>It is the law of the nature that disorder is more probable than order.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1595780"/>
      </p:ext>
    </p:extLst>
  </p:cSld>
  <p:clrMapOvr>
    <a:masterClrMapping/>
  </p:clrMapOvr>
</p:sld>
</file>

<file path=ppt/theme/theme1.xml><?xml version="1.0" encoding="utf-8"?>
<a:theme xmlns:a="http://schemas.openxmlformats.org/drawingml/2006/main" name="PrismaticVTI">
  <a:themeElements>
    <a:clrScheme name="AnalogousFromLightSeedLeftStep">
      <a:dk1>
        <a:srgbClr val="000000"/>
      </a:dk1>
      <a:lt1>
        <a:srgbClr val="FFFFFF"/>
      </a:lt1>
      <a:dk2>
        <a:srgbClr val="213B34"/>
      </a:dk2>
      <a:lt2>
        <a:srgbClr val="E8E5E2"/>
      </a:lt2>
      <a:accent1>
        <a:srgbClr val="76A6E7"/>
      </a:accent1>
      <a:accent2>
        <a:srgbClr val="3CB0C5"/>
      </a:accent2>
      <a:accent3>
        <a:srgbClr val="4AB498"/>
      </a:accent3>
      <a:accent4>
        <a:srgbClr val="44B669"/>
      </a:accent4>
      <a:accent5>
        <a:srgbClr val="4EB743"/>
      </a:accent5>
      <a:accent6>
        <a:srgbClr val="7CB144"/>
      </a:accent6>
      <a:hlink>
        <a:srgbClr val="987F5C"/>
      </a:hlink>
      <a:folHlink>
        <a:srgbClr val="7F7F7F"/>
      </a:folHlink>
    </a:clrScheme>
    <a:fontScheme name="Custom 166">
      <a:majorFont>
        <a:latin typeface="Meiryo"/>
        <a:ea typeface=""/>
        <a:cs typeface=""/>
      </a:majorFont>
      <a:minorFont>
        <a:latin typeface="Meiry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ismaticVTI" id="{DA44D624-A564-4DE8-8446-0CD5C485C979}" vid="{8B2B1550-B69C-4156-BAEC-B2E559F94BD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367</Words>
  <Application>Microsoft Office PowerPoint</Application>
  <PresentationFormat>Widescreen</PresentationFormat>
  <Paragraphs>31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Meiryo</vt:lpstr>
      <vt:lpstr>Arial</vt:lpstr>
      <vt:lpstr>Avenir Next LT Pro</vt:lpstr>
      <vt:lpstr>Cambria Math</vt:lpstr>
      <vt:lpstr>Open Sans</vt:lpstr>
      <vt:lpstr>Source Sans Pro</vt:lpstr>
      <vt:lpstr>PrismaticVTI</vt:lpstr>
      <vt:lpstr>Statistical Definition of Entropy</vt:lpstr>
      <vt:lpstr>Entropy:</vt:lpstr>
      <vt:lpstr> Statistical Definition of Entropy:</vt:lpstr>
      <vt:lpstr>Change of Entropy of a system: </vt:lpstr>
      <vt:lpstr>Additive Nature of Entropy:</vt:lpstr>
      <vt:lpstr>Third Law of Thermodynamics:</vt:lpstr>
      <vt:lpstr> Principle of increase of entropy: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Statistical Definition of Entropy</dc:title>
  <dc:creator>Svastik   Kanwar</dc:creator>
  <cp:lastModifiedBy>Svastik   Kanwar</cp:lastModifiedBy>
  <cp:revision>10</cp:revision>
  <dcterms:created xsi:type="dcterms:W3CDTF">2022-07-20T15:40:10Z</dcterms:created>
  <dcterms:modified xsi:type="dcterms:W3CDTF">2022-07-20T16:22:34Z</dcterms:modified>
</cp:coreProperties>
</file>